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bin" ContentType="application/vnd.openxmlformats-officedocument.oleObject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66" r:id="rId3"/>
    <p:sldId id="273" r:id="rId4"/>
    <p:sldId id="274" r:id="rId5"/>
    <p:sldId id="267" r:id="rId6"/>
    <p:sldId id="268" r:id="rId7"/>
    <p:sldId id="269" r:id="rId8"/>
    <p:sldId id="270" r:id="rId9"/>
    <p:sldId id="271" r:id="rId10"/>
    <p:sldId id="276" r:id="rId11"/>
    <p:sldId id="272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10" y="-3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0C6EE-7B64-4298-88C0-38E91313FC57}" type="datetimeFigureOut">
              <a:rPr lang="en-US" smtClean="0"/>
              <a:pPr/>
              <a:t>7/3/2017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1F49CB-1179-4962-8B34-10C9EB907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770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2E94F5-52DD-499D-81B6-B2BF45ABDBA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52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52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41" hidden="1"/>
          <p:cNvGraphicFramePr>
            <a:graphicFrameLocks/>
          </p:cNvGraphicFramePr>
          <p:nvPr/>
        </p:nvGraphicFramePr>
        <p:xfrm>
          <a:off x="0" y="0"/>
          <a:ext cx="146538" cy="158750"/>
        </p:xfrm>
        <a:graphic>
          <a:graphicData uri="http://schemas.openxmlformats.org/presentationml/2006/ole">
            <p:oleObj spid="_x0000_s2073" name="think-cell Slide" r:id="rId4" imgW="0" imgH="0" progId="">
              <p:embed/>
            </p:oleObj>
          </a:graphicData>
        </a:graphic>
      </p:graphicFrame>
      <p:sp>
        <p:nvSpPr>
          <p:cNvPr id="5" name="Rectangle 167" descr="casecode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848105" y="6616700"/>
            <a:ext cx="803105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700" dirty="0">
                <a:solidFill>
                  <a:srgbClr val="000000"/>
                </a:solidFill>
              </a:rPr>
              <a:t>Industry Roundtable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371746" y="6572260"/>
            <a:ext cx="49676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5C69F-FDBB-4C12-A097-E68C974D274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 bwMode="auto">
          <a:xfrm>
            <a:off x="256448" y="333044"/>
            <a:ext cx="8613531" cy="0"/>
          </a:xfrm>
          <a:prstGeom prst="line">
            <a:avLst/>
          </a:prstGeom>
          <a:solidFill>
            <a:schemeClr val="hlink"/>
          </a:solidFill>
          <a:ln w="50800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256448" y="6502732"/>
            <a:ext cx="8613531" cy="0"/>
          </a:xfrm>
          <a:prstGeom prst="line">
            <a:avLst/>
          </a:prstGeom>
          <a:solidFill>
            <a:schemeClr val="hlink"/>
          </a:solidFill>
          <a:ln w="50800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 userDrawn="1"/>
        </p:nvSpPr>
        <p:spPr>
          <a:xfrm>
            <a:off x="207366" y="6506078"/>
            <a:ext cx="11785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solidFill>
                  <a:srgbClr val="000000"/>
                </a:solidFill>
              </a:rPr>
              <a:t>Republic of Vanuatu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7590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371746" y="6572260"/>
            <a:ext cx="496765" cy="276999"/>
          </a:xfrm>
        </p:spPr>
        <p:txBody>
          <a:bodyPr/>
          <a:lstStyle>
            <a:lvl1pPr>
              <a:defRPr/>
            </a:lvl1pPr>
          </a:lstStyle>
          <a:p>
            <a:fld id="{7405A816-8FBB-45C2-A0DE-2FAC5A34B5D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4" name="Straight Connector 3"/>
          <p:cNvCxnSpPr/>
          <p:nvPr userDrawn="1"/>
        </p:nvCxnSpPr>
        <p:spPr bwMode="auto">
          <a:xfrm>
            <a:off x="256448" y="6502732"/>
            <a:ext cx="8613531" cy="0"/>
          </a:xfrm>
          <a:prstGeom prst="line">
            <a:avLst/>
          </a:prstGeom>
          <a:solidFill>
            <a:schemeClr val="hlink"/>
          </a:solidFill>
          <a:ln w="50800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/>
          <p:nvPr userDrawn="1"/>
        </p:nvCxnSpPr>
        <p:spPr bwMode="auto">
          <a:xfrm>
            <a:off x="256448" y="333044"/>
            <a:ext cx="8613531" cy="0"/>
          </a:xfrm>
          <a:prstGeom prst="line">
            <a:avLst/>
          </a:prstGeom>
          <a:solidFill>
            <a:schemeClr val="hlink"/>
          </a:solidFill>
          <a:ln w="50800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167" descr="casecode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3848105" y="6616700"/>
            <a:ext cx="803105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700" dirty="0">
                <a:solidFill>
                  <a:srgbClr val="000000"/>
                </a:solidFill>
              </a:rPr>
              <a:t>Industry Roundtable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97552" y="6506078"/>
            <a:ext cx="11785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solidFill>
                  <a:srgbClr val="000000"/>
                </a:solidFill>
              </a:rPr>
              <a:t>Republic of Vanuatu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6094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7F2249EB-2FBC-4C78-8CC4-2FF48BE63DCB}" type="datetimeFigureOut">
              <a:rPr lang="en-NZ" sz="1200" b="1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3/07/2017</a:t>
            </a:fld>
            <a:endParaRPr lang="en-NZ" sz="1200" b="1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NZ" sz="1200" b="1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71746" y="6572259"/>
            <a:ext cx="496765" cy="276999"/>
          </a:xfrm>
        </p:spPr>
        <p:txBody>
          <a:bodyPr/>
          <a:lstStyle/>
          <a:p>
            <a:fld id="{36829717-1D6D-422F-9839-1AC056023685}" type="slidenum">
              <a:rPr lang="en-NZ">
                <a:solidFill>
                  <a:srgbClr val="000000"/>
                </a:solidFill>
              </a:rPr>
              <a:pPr/>
              <a:t>‹#›</a:t>
            </a:fld>
            <a:endParaRPr lang="en-N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5221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1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Relationship Id="rId9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141" hidden="1"/>
          <p:cNvGraphicFramePr>
            <a:graphicFrameLocks/>
          </p:cNvGraphicFramePr>
          <p:nvPr/>
        </p:nvGraphicFramePr>
        <p:xfrm>
          <a:off x="0" y="0"/>
          <a:ext cx="146538" cy="158750"/>
        </p:xfrm>
        <a:graphic>
          <a:graphicData uri="http://schemas.openxmlformats.org/presentationml/2006/ole">
            <p:oleObj spid="_x0000_s1049" name="think-cell Slide" r:id="rId9" imgW="0" imgH="0" progId="">
              <p:embed/>
            </p:oleObj>
          </a:graphicData>
        </a:graphic>
      </p:graphicFrame>
      <p:sp>
        <p:nvSpPr>
          <p:cNvPr id="1028" name="Rectangle 136"/>
          <p:cNvSpPr>
            <a:spLocks noGrp="1" noChangeArrowheads="1"/>
          </p:cNvSpPr>
          <p:nvPr>
            <p:ph type="title"/>
            <p:custDataLst>
              <p:tags r:id="rId6"/>
            </p:custDataLst>
          </p:nvPr>
        </p:nvSpPr>
        <p:spPr bwMode="auto">
          <a:xfrm>
            <a:off x="256448" y="593725"/>
            <a:ext cx="8613531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40"/>
          <p:cNvSpPr>
            <a:spLocks noGrp="1" noChangeArrowheads="1"/>
          </p:cNvSpPr>
          <p:nvPr>
            <p:ph type="body" idx="1"/>
            <p:custDataLst>
              <p:tags r:id="rId7"/>
            </p:custDataLst>
          </p:nvPr>
        </p:nvSpPr>
        <p:spPr bwMode="auto">
          <a:xfrm>
            <a:off x="265235" y="1568450"/>
            <a:ext cx="8316057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Lorem ipsum dolor sit amet magna erat consecteduer adipiscing erat magna elit</a:t>
            </a:r>
          </a:p>
          <a:p>
            <a:pPr lvl="1"/>
            <a:r>
              <a:rPr lang="en-US" smtClean="0"/>
              <a:t>Lorem ipsum dolor sit amet Second level</a:t>
            </a:r>
          </a:p>
        </p:txBody>
      </p:sp>
      <p:sp>
        <p:nvSpPr>
          <p:cNvPr id="513195" name="Rectangle 171"/>
          <p:cNvSpPr>
            <a:spLocks noGrp="1" noChangeArrowheads="1"/>
          </p:cNvSpPr>
          <p:nvPr>
            <p:ph type="sldNum" sz="quarter" idx="4"/>
            <p:custDataLst>
              <p:tags r:id="rId8"/>
            </p:custDataLst>
          </p:nvPr>
        </p:nvSpPr>
        <p:spPr bwMode="auto">
          <a:xfrm>
            <a:off x="8371746" y="6572251"/>
            <a:ext cx="4967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DCECB10-1D09-4387-88DE-49DCE4FE17CA}" type="slidenum">
              <a:rPr lang="en-US" sz="12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191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Book Antiqu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Book Antiqu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Book Antiqu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Book Antiqu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Book Antiqu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Book Antiqu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Book Antiqu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Book Antiqua" pitchFamily="18" charset="0"/>
        </a:defRPr>
      </a:lvl9pPr>
    </p:titleStyle>
    <p:bodyStyle>
      <a:lvl1pPr marL="182563" indent="-182563" algn="l" rtl="0" eaLnBrk="0" fontAlgn="base" hangingPunct="0">
        <a:spcBef>
          <a:spcPct val="10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171450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tx1"/>
        </a:buClr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2pPr>
      <a:lvl3pPr marL="2278063" indent="1111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Font typeface="Webdings" pitchFamily="18" charset="2"/>
        <a:defRPr sz="1600">
          <a:solidFill>
            <a:schemeClr val="tx1"/>
          </a:solidFill>
          <a:latin typeface="+mj-lt"/>
        </a:defRPr>
      </a:lvl3pPr>
      <a:lvl4pPr marL="2403475" indent="-1031875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defRPr sz="1600">
          <a:solidFill>
            <a:schemeClr val="tx1"/>
          </a:solidFill>
          <a:latin typeface="+mj-lt"/>
        </a:defRPr>
      </a:lvl4pPr>
      <a:lvl5pPr marL="2517775" indent="-6889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pitchFamily="34" charset="0"/>
        <a:defRPr sz="1600">
          <a:solidFill>
            <a:schemeClr val="tx1"/>
          </a:solidFill>
          <a:latin typeface="+mj-lt"/>
        </a:defRPr>
      </a:lvl5pPr>
      <a:lvl6pPr marL="29749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j-lt"/>
        </a:defRPr>
      </a:lvl6pPr>
      <a:lvl7pPr marL="34321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j-lt"/>
        </a:defRPr>
      </a:lvl7pPr>
      <a:lvl8pPr marL="38893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j-lt"/>
        </a:defRPr>
      </a:lvl8pPr>
      <a:lvl9pPr marL="43465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1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27810" name="Rectangle 2" hidden="1"/>
          <p:cNvGraphicFramePr>
            <a:graphicFrameLocks/>
          </p:cNvGraphicFramePr>
          <p:nvPr/>
        </p:nvGraphicFramePr>
        <p:xfrm>
          <a:off x="0" y="0"/>
          <a:ext cx="146538" cy="158750"/>
        </p:xfrm>
        <a:graphic>
          <a:graphicData uri="http://schemas.openxmlformats.org/presentationml/2006/ole">
            <p:oleObj spid="_x0000_s3097" name="think-cell Slide" r:id="rId6" imgW="0" imgH="0" progId="">
              <p:embed/>
            </p:oleObj>
          </a:graphicData>
        </a:graphic>
      </p:graphicFrame>
      <p:sp>
        <p:nvSpPr>
          <p:cNvPr id="1527876" name="Rectangle 6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65241" y="2250204"/>
            <a:ext cx="8525607" cy="241935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lIns="182880" tIns="182880" rIns="182880" bIns="182880" anchor="ctr">
            <a:noAutofit/>
          </a:bodyPr>
          <a:lstStyle/>
          <a:p>
            <a:pPr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000000"/>
                </a:solidFill>
                <a:latin typeface="Book Antiqua" pitchFamily="18" charset="0"/>
              </a:rPr>
              <a:t>Vanuatu ICT Developments</a:t>
            </a:r>
            <a:endParaRPr lang="en-US" sz="2400" b="1" dirty="0">
              <a:solidFill>
                <a:srgbClr val="000000"/>
              </a:solidFill>
              <a:latin typeface="Book Antiqua" pitchFamily="18" charset="0"/>
            </a:endParaRPr>
          </a:p>
          <a:p>
            <a:pPr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000000"/>
              </a:solidFill>
              <a:latin typeface="Book Antiqua" pitchFamily="18" charset="0"/>
            </a:endParaRPr>
          </a:p>
          <a:p>
            <a:pPr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Book Antiqua" pitchFamily="18" charset="0"/>
              </a:rPr>
              <a:t>“Jethro Webston Tambeana, OGCIO Office”</a:t>
            </a:r>
            <a:endParaRPr lang="en-US" sz="2400" b="1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1527977" name="Rectangle 16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26788" y="601663"/>
            <a:ext cx="13998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</a:rPr>
              <a:t>Port Vila, </a:t>
            </a:r>
            <a:r>
              <a:rPr lang="en-US" sz="1200" b="1" dirty="0" smtClean="0">
                <a:solidFill>
                  <a:srgbClr val="000000"/>
                </a:solidFill>
              </a:rPr>
              <a:t>July</a:t>
            </a:r>
            <a:r>
              <a:rPr lang="en-US" sz="1200" b="1" dirty="0" smtClean="0">
                <a:solidFill>
                  <a:srgbClr val="000000"/>
                </a:solidFill>
              </a:rPr>
              <a:t> 2017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67600" y="801469"/>
            <a:ext cx="1451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NZ" sz="1200" b="1" dirty="0">
                <a:solidFill>
                  <a:srgbClr val="000000"/>
                </a:solidFill>
              </a:rPr>
              <a:t>The Government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NZ" sz="1200" b="1" dirty="0">
                <a:solidFill>
                  <a:srgbClr val="000000"/>
                </a:solidFill>
              </a:rPr>
              <a:t>of The Republic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NZ" sz="1200" b="1" dirty="0">
                <a:solidFill>
                  <a:srgbClr val="000000"/>
                </a:solidFill>
              </a:rPr>
              <a:t>of Vanuatu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 rot="5400000">
            <a:off x="-944439" y="3459879"/>
            <a:ext cx="2419350" cy="0"/>
          </a:xfrm>
          <a:prstGeom prst="line">
            <a:avLst/>
          </a:prstGeom>
          <a:solidFill>
            <a:schemeClr val="hlink"/>
          </a:solidFill>
          <a:ln w="101600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8400" y="381000"/>
            <a:ext cx="1254625" cy="146778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033335" y="5932215"/>
            <a:ext cx="48023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Presented to </a:t>
            </a:r>
            <a:r>
              <a:rPr lang="en-US" sz="1400" b="1" dirty="0" err="1" smtClean="0">
                <a:solidFill>
                  <a:schemeClr val="tx1"/>
                </a:solidFill>
              </a:rPr>
              <a:t>PacNOG</a:t>
            </a:r>
            <a:r>
              <a:rPr lang="en-US" sz="1400" b="1" dirty="0" smtClean="0">
                <a:solidFill>
                  <a:schemeClr val="tx1"/>
                </a:solidFill>
              </a:rPr>
              <a:t> 20 Workshop, </a:t>
            </a:r>
            <a:r>
              <a:rPr lang="en-US" sz="1400" b="1" dirty="0" err="1" smtClean="0">
                <a:solidFill>
                  <a:schemeClr val="tx1"/>
                </a:solidFill>
              </a:rPr>
              <a:t>Tanoa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Hotel,Suva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004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Digital TV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Deployment of Digital TV in Port Vila &amp; Santo</a:t>
            </a:r>
          </a:p>
          <a:p>
            <a:r>
              <a:rPr lang="en-US" dirty="0" smtClean="0"/>
              <a:t>Plan to expand coverage to other provincial centers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eGov</a:t>
            </a:r>
            <a:r>
              <a:rPr lang="en-US" dirty="0" smtClean="0"/>
              <a:t> </a:t>
            </a:r>
            <a:r>
              <a:rPr lang="en-US" dirty="0" smtClean="0"/>
              <a:t>Network Developments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Upgrade </a:t>
            </a:r>
            <a:r>
              <a:rPr lang="en-US" dirty="0" smtClean="0"/>
              <a:t>Radio </a:t>
            </a:r>
            <a:r>
              <a:rPr lang="en-US" dirty="0" smtClean="0"/>
              <a:t>network from NEC to Cambium</a:t>
            </a:r>
          </a:p>
          <a:p>
            <a:r>
              <a:rPr lang="en-US" dirty="0" smtClean="0"/>
              <a:t>Upgrade Video Conferencing system from </a:t>
            </a:r>
            <a:r>
              <a:rPr lang="en-US" dirty="0" err="1" smtClean="0"/>
              <a:t>Huawei</a:t>
            </a:r>
            <a:r>
              <a:rPr lang="en-US" dirty="0" smtClean="0"/>
              <a:t> to </a:t>
            </a:r>
            <a:r>
              <a:rPr lang="en-US" dirty="0" err="1" smtClean="0"/>
              <a:t>Trueconf</a:t>
            </a:r>
            <a:endParaRPr lang="en-US" dirty="0" smtClean="0"/>
          </a:p>
          <a:p>
            <a:r>
              <a:rPr lang="en-US" dirty="0" smtClean="0"/>
              <a:t>Upgrade MPLS infrastructure from </a:t>
            </a:r>
            <a:r>
              <a:rPr lang="en-US" dirty="0" err="1" smtClean="0"/>
              <a:t>Huawei</a:t>
            </a:r>
            <a:r>
              <a:rPr lang="en-US" dirty="0" smtClean="0"/>
              <a:t> to Cisco</a:t>
            </a:r>
          </a:p>
          <a:p>
            <a:r>
              <a:rPr lang="en-US" dirty="0" smtClean="0"/>
              <a:t>Planned upgrade of VoIP system from </a:t>
            </a:r>
            <a:r>
              <a:rPr lang="en-US" dirty="0" err="1" smtClean="0"/>
              <a:t>Huawei</a:t>
            </a:r>
            <a:r>
              <a:rPr lang="en-US" dirty="0" smtClean="0"/>
              <a:t> to Xorcom (Asterisk based</a:t>
            </a:r>
            <a:r>
              <a:rPr lang="en-US" dirty="0" smtClean="0"/>
              <a:t>)</a:t>
            </a:r>
          </a:p>
          <a:p>
            <a:r>
              <a:rPr lang="en-US" dirty="0" smtClean="0"/>
              <a:t>Plan to connect remote Health facilities (clinics, medical centers) to </a:t>
            </a:r>
            <a:r>
              <a:rPr lang="en-US" dirty="0" err="1" smtClean="0"/>
              <a:t>eGov</a:t>
            </a:r>
            <a:r>
              <a:rPr lang="en-US" dirty="0" smtClean="0"/>
              <a:t> network</a:t>
            </a:r>
            <a:r>
              <a:rPr lang="en-US" dirty="0" smtClean="0"/>
              <a:t>  (Telemedicine)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05A816-8FBB-45C2-A0DE-2FAC5A34B5DF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75502" y="2819400"/>
            <a:ext cx="28777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/>
              <a:t>Tankio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Tumas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224997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680468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05A816-8FBB-45C2-A0DE-2FAC5A34B5DF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81000"/>
            <a:ext cx="882399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05A816-8FBB-45C2-A0DE-2FAC5A34B5DF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81000"/>
            <a:ext cx="885771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Internet Access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2.5G, 3G, 4G services</a:t>
            </a:r>
          </a:p>
          <a:p>
            <a:r>
              <a:rPr lang="en-US" dirty="0" smtClean="0"/>
              <a:t>DSL</a:t>
            </a:r>
          </a:p>
          <a:p>
            <a:r>
              <a:rPr lang="en-US" dirty="0" err="1" smtClean="0"/>
              <a:t>Wifi</a:t>
            </a:r>
            <a:r>
              <a:rPr lang="en-US" dirty="0" smtClean="0"/>
              <a:t> hotspots</a:t>
            </a:r>
          </a:p>
          <a:p>
            <a:r>
              <a:rPr lang="en-US" dirty="0" smtClean="0"/>
              <a:t>Wireless </a:t>
            </a:r>
            <a:r>
              <a:rPr lang="en-US" dirty="0" smtClean="0"/>
              <a:t>broadband (</a:t>
            </a:r>
            <a:r>
              <a:rPr lang="en-US" dirty="0" err="1" smtClean="0"/>
              <a:t>ubnt</a:t>
            </a:r>
            <a:r>
              <a:rPr lang="en-US" dirty="0" smtClean="0"/>
              <a:t>, </a:t>
            </a:r>
            <a:r>
              <a:rPr lang="en-US" dirty="0" err="1" smtClean="0"/>
              <a:t>WiMAX</a:t>
            </a:r>
            <a:r>
              <a:rPr lang="en-US" dirty="0" smtClean="0"/>
              <a:t>, etc.)</a:t>
            </a:r>
          </a:p>
          <a:p>
            <a:r>
              <a:rPr lang="en-US" dirty="0" smtClean="0"/>
              <a:t>Fiber 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ISPs &amp; Mobile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TVL – Mobile &amp; Internet (nationwide)</a:t>
            </a:r>
          </a:p>
          <a:p>
            <a:r>
              <a:rPr lang="en-US" dirty="0" err="1" smtClean="0"/>
              <a:t>Digicel</a:t>
            </a:r>
            <a:r>
              <a:rPr lang="en-US" dirty="0" smtClean="0"/>
              <a:t> – Mobile &amp; Internet (nationwide)</a:t>
            </a:r>
          </a:p>
          <a:p>
            <a:r>
              <a:rPr lang="en-US" dirty="0" smtClean="0"/>
              <a:t>Telsat – Internet (Urban centers)</a:t>
            </a:r>
          </a:p>
          <a:p>
            <a:r>
              <a:rPr lang="en-US" dirty="0" smtClean="0"/>
              <a:t>SPIM – Internet (Port Vila)</a:t>
            </a:r>
          </a:p>
          <a:p>
            <a:r>
              <a:rPr lang="en-US" dirty="0" err="1" smtClean="0"/>
              <a:t>Wantok</a:t>
            </a:r>
            <a:r>
              <a:rPr lang="en-US" dirty="0" smtClean="0"/>
              <a:t> – Internet &amp; Voice (Port Vila)</a:t>
            </a:r>
          </a:p>
          <a:p>
            <a:r>
              <a:rPr lang="en-US" dirty="0" err="1" smtClean="0"/>
              <a:t>Egov</a:t>
            </a:r>
            <a:r>
              <a:rPr lang="en-US" dirty="0" smtClean="0"/>
              <a:t> Network – Government Network (urban centers &amp; </a:t>
            </a:r>
            <a:r>
              <a:rPr lang="en-US" dirty="0" smtClean="0"/>
              <a:t>Provincial </a:t>
            </a:r>
            <a:r>
              <a:rPr lang="en-US" dirty="0" smtClean="0"/>
              <a:t>HQs)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VU IXP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ISPs connected</a:t>
            </a:r>
          </a:p>
          <a:p>
            <a:r>
              <a:rPr lang="en-US" dirty="0" smtClean="0"/>
              <a:t>D-root &amp; </a:t>
            </a:r>
            <a:r>
              <a:rPr lang="en-US" dirty="0" err="1" smtClean="0"/>
              <a:t>i</a:t>
            </a:r>
            <a:r>
              <a:rPr lang="en-US" dirty="0" smtClean="0"/>
              <a:t>-root server installed</a:t>
            </a:r>
          </a:p>
          <a:p>
            <a:r>
              <a:rPr lang="en-US" dirty="0" smtClean="0"/>
              <a:t>Google &amp; </a:t>
            </a:r>
            <a:r>
              <a:rPr lang="en-US" dirty="0" err="1" smtClean="0"/>
              <a:t>Akamai</a:t>
            </a:r>
            <a:r>
              <a:rPr lang="en-US" dirty="0" smtClean="0"/>
              <a:t> cache servers installed</a:t>
            </a:r>
          </a:p>
          <a:p>
            <a:r>
              <a:rPr lang="en-US" dirty="0" smtClean="0"/>
              <a:t>IP Transit issue – discussions currently underway to resolve issue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Submarine Cable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 cable discussions still ongoing – either via </a:t>
            </a:r>
            <a:r>
              <a:rPr lang="en-US" dirty="0" err="1" smtClean="0"/>
              <a:t>Noumea</a:t>
            </a:r>
            <a:r>
              <a:rPr lang="en-US" dirty="0" smtClean="0"/>
              <a:t> or via Solomon Is </a:t>
            </a:r>
            <a:r>
              <a:rPr lang="en-US" dirty="0" smtClean="0"/>
              <a:t>to</a:t>
            </a:r>
            <a:r>
              <a:rPr lang="en-US" dirty="0" smtClean="0"/>
              <a:t> PNG</a:t>
            </a:r>
          </a:p>
          <a:p>
            <a:r>
              <a:rPr lang="en-US" dirty="0" smtClean="0"/>
              <a:t>Work in progress to connect USP </a:t>
            </a:r>
            <a:r>
              <a:rPr lang="en-US" dirty="0" err="1" smtClean="0"/>
              <a:t>Emalus</a:t>
            </a:r>
            <a:r>
              <a:rPr lang="en-US" dirty="0" smtClean="0"/>
              <a:t> campus to submarine cable in Port Vila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Sale of </a:t>
            </a:r>
            <a:r>
              <a:rPr lang="en-US" dirty="0" smtClean="0"/>
              <a:t>TVL to </a:t>
            </a:r>
            <a:r>
              <a:rPr lang="en-US" dirty="0" smtClean="0"/>
              <a:t>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Mauritius Telecom recently sold its shares </a:t>
            </a:r>
            <a:r>
              <a:rPr lang="en-US" dirty="0" smtClean="0"/>
              <a:t>at Telecom Vanuatu Ltd to </a:t>
            </a:r>
            <a:r>
              <a:rPr lang="en-US" dirty="0" smtClean="0"/>
              <a:t>ATH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fJXbSrUX0uyKqZojueh_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5.FtLzASECrX4pHS.Gx.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qPmSDmEy0CPGdmZTzZpT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RRYg8cBPkS0Ig3EMRaFm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RRYg8cBPkS0Ig3EMRaFm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ac64UzvVEKUtdxd5v03K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KN7ZveXdUWWUWgh5Wch3w"/>
</p:tagLst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939393"/>
      </a:dk2>
      <a:lt2>
        <a:srgbClr val="D90D39"/>
      </a:lt2>
      <a:accent1>
        <a:srgbClr val="A5CCED"/>
      </a:accent1>
      <a:accent2>
        <a:srgbClr val="76B2E4"/>
      </a:accent2>
      <a:accent3>
        <a:srgbClr val="FFFFFF"/>
      </a:accent3>
      <a:accent4>
        <a:srgbClr val="000000"/>
      </a:accent4>
      <a:accent5>
        <a:srgbClr val="CFE2F4"/>
      </a:accent5>
      <a:accent6>
        <a:srgbClr val="6AA1CF"/>
      </a:accent6>
      <a:hlink>
        <a:srgbClr val="4C9BDC"/>
      </a:hlink>
      <a:folHlink>
        <a:srgbClr val="066BB0"/>
      </a:folHlink>
    </a:clrScheme>
    <a:fontScheme name="Blank">
      <a:majorFont>
        <a:latin typeface="Book Antiqu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126000" tIns="0" rIns="1800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126000" tIns="0" rIns="1800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939393"/>
        </a:dk2>
        <a:lt2>
          <a:srgbClr val="D90D39"/>
        </a:lt2>
        <a:accent1>
          <a:srgbClr val="A5CCED"/>
        </a:accent1>
        <a:accent2>
          <a:srgbClr val="76B2E4"/>
        </a:accent2>
        <a:accent3>
          <a:srgbClr val="FFFFFF"/>
        </a:accent3>
        <a:accent4>
          <a:srgbClr val="000000"/>
        </a:accent4>
        <a:accent5>
          <a:srgbClr val="CFE2F4"/>
        </a:accent5>
        <a:accent6>
          <a:srgbClr val="6AA1CF"/>
        </a:accent6>
        <a:hlink>
          <a:srgbClr val="4C9BDC"/>
        </a:hlink>
        <a:folHlink>
          <a:srgbClr val="066BB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4618</TotalTime>
  <Words>262</Words>
  <Application>Microsoft Office PowerPoint</Application>
  <PresentationFormat>On-screen Show (4:3)</PresentationFormat>
  <Paragraphs>45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Blank</vt:lpstr>
      <vt:lpstr>think-cell Slide</vt:lpstr>
      <vt:lpstr>Slide 1</vt:lpstr>
      <vt:lpstr>Slide 2</vt:lpstr>
      <vt:lpstr>Slide 3</vt:lpstr>
      <vt:lpstr>Slide 4</vt:lpstr>
      <vt:lpstr>Internet Access </vt:lpstr>
      <vt:lpstr>ISPs &amp; Mobile Operators</vt:lpstr>
      <vt:lpstr>VU IXP</vt:lpstr>
      <vt:lpstr>Submarine Cable</vt:lpstr>
      <vt:lpstr>Sale of TVL to ATH</vt:lpstr>
      <vt:lpstr>Digital TV</vt:lpstr>
      <vt:lpstr>eGov Network Developments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 Miake</dc:creator>
  <cp:lastModifiedBy>jethro</cp:lastModifiedBy>
  <cp:revision>45</cp:revision>
  <dcterms:created xsi:type="dcterms:W3CDTF">2013-08-28T23:13:42Z</dcterms:created>
  <dcterms:modified xsi:type="dcterms:W3CDTF">2017-07-02T23:48:18Z</dcterms:modified>
</cp:coreProperties>
</file>